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538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85" r:id="rId23"/>
    <p:sldId id="387" r:id="rId24"/>
    <p:sldId id="388" r:id="rId25"/>
    <p:sldId id="539" r:id="rId26"/>
    <p:sldId id="389" r:id="rId27"/>
    <p:sldId id="390" r:id="rId28"/>
    <p:sldId id="391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76" autoAdjust="0"/>
  </p:normalViewPr>
  <p:slideViewPr>
    <p:cSldViewPr>
      <p:cViewPr>
        <p:scale>
          <a:sx n="78" d="100"/>
          <a:sy n="78" d="100"/>
        </p:scale>
        <p:origin x="-936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4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 u="sng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6019800"/>
            <a:ext cx="9147765" cy="8452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itle 7"/>
          <p:cNvSpPr txBox="1">
            <a:spLocks/>
          </p:cNvSpPr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21/04/1441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9800" y="4572000"/>
            <a:ext cx="47244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3200" b="1" u="none" dirty="0"/>
              <a:t>استاذ المادة</a:t>
            </a:r>
            <a:endParaRPr lang="ar-SA" sz="2000" b="1" dirty="0"/>
          </a:p>
          <a:p>
            <a:pPr algn="ctr"/>
            <a:r>
              <a:rPr lang="ar-IQ" sz="3200" b="1" u="none" dirty="0" smtClean="0"/>
              <a:t> </a:t>
            </a:r>
            <a:r>
              <a:rPr lang="ar-IQ" sz="3200" b="1" u="none" dirty="0" err="1" smtClean="0"/>
              <a:t>م.يونس</a:t>
            </a:r>
            <a:r>
              <a:rPr lang="ar-IQ" sz="3200" b="1" u="none" dirty="0" smtClean="0"/>
              <a:t> كاظم حميد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1905000"/>
            <a:ext cx="6553200" cy="11430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تعلم برنامج البوربوينت 2010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399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إنشاء عرض تقديمي جديد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1066800"/>
            <a:ext cx="5105400" cy="4419599"/>
          </a:xfrm>
        </p:spPr>
        <p:txBody>
          <a:bodyPr>
            <a:normAutofit/>
          </a:bodyPr>
          <a:lstStyle/>
          <a:p>
            <a:r>
              <a:rPr lang="ar-SA" dirty="0" smtClean="0"/>
              <a:t>ومن أجل إنشاء عرض تقديمي آخر جديد، استخدم أمر </a:t>
            </a:r>
            <a:r>
              <a:rPr lang="ar-SA" dirty="0" err="1" smtClean="0"/>
              <a:t>ملف </a:t>
            </a:r>
            <a:r>
              <a:rPr lang="ar-SA" dirty="0" smtClean="0"/>
              <a:t>← جديد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و</a:t>
            </a:r>
            <a:r>
              <a:rPr lang="ar-SA" dirty="0" smtClean="0"/>
              <a:t>عندما تظهر خيارات العرض التقديمي، تأكد من اختيار عرض تقديمي فارغ وقم بالنقر على إنشاء</a:t>
            </a:r>
            <a:endParaRPr lang="ar-SA" dirty="0"/>
          </a:p>
        </p:txBody>
      </p:sp>
      <p:pic>
        <p:nvPicPr>
          <p:cNvPr id="4" name="صورة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22745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صورة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33528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9153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إضافة شرائح جديدة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r>
              <a:rPr lang="ar-SA" dirty="0" smtClean="0"/>
              <a:t>يوجد طرق عديدة يمكنك من خلالها إضافة شريحة جديدة إلى العرض </a:t>
            </a:r>
            <a:r>
              <a:rPr lang="ar-SA" dirty="0" err="1" smtClean="0"/>
              <a:t>التقديمي.</a:t>
            </a:r>
            <a:r>
              <a:rPr lang="ar-SA" dirty="0" smtClean="0"/>
              <a:t> وأسهل طريقة هي النقر على السهم بجانب أمر شريحة جديدة في </a:t>
            </a:r>
            <a:r>
              <a:rPr lang="ar-SA" dirty="0" err="1" smtClean="0"/>
              <a:t>تبويبة</a:t>
            </a:r>
            <a:r>
              <a:rPr lang="ar-SA" dirty="0" smtClean="0"/>
              <a:t> الصفحة الرئيسية واختيار التصميم الذي تريده</a:t>
            </a:r>
            <a:endParaRPr lang="ar-JO" dirty="0" smtClean="0"/>
          </a:p>
          <a:p>
            <a:endParaRPr lang="ar-SA" dirty="0"/>
          </a:p>
        </p:txBody>
      </p:sp>
      <p:pic>
        <p:nvPicPr>
          <p:cNvPr id="4" name="صورة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2405173" cy="2913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55625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إضافة محتوى إلى الشرائح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914400"/>
            <a:ext cx="7010400" cy="51054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من أجل إضافة نص إلى شريحة ما، قم ببساطة بالنقر على المكان المشار إليه واطبع</a:t>
            </a:r>
            <a:endParaRPr lang="ar-JO" dirty="0" smtClean="0"/>
          </a:p>
          <a:p>
            <a:r>
              <a:rPr lang="ar-SA" dirty="0" smtClean="0"/>
              <a:t>يمكن أن تحتوي بعض </a:t>
            </a:r>
            <a:r>
              <a:rPr lang="ar-SA" dirty="0" err="1" smtClean="0"/>
              <a:t>تخطيطات</a:t>
            </a:r>
            <a:r>
              <a:rPr lang="ar-SA" dirty="0" smtClean="0"/>
              <a:t> الشرائح على نص منسق مسبقا بتعداد نقطي أو </a:t>
            </a:r>
            <a:r>
              <a:rPr lang="ar-SA" dirty="0" err="1" smtClean="0"/>
              <a:t>ترقيم.</a:t>
            </a:r>
            <a:r>
              <a:rPr lang="ar-SA" dirty="0" smtClean="0"/>
              <a:t> أو أنك يمكن أن ترى رموزاً داخل الشريحة</a:t>
            </a:r>
            <a:r>
              <a:rPr lang="ar-JO" dirty="0" smtClean="0"/>
              <a:t> ، ف</a:t>
            </a:r>
            <a:r>
              <a:rPr lang="ar-SA" dirty="0" smtClean="0"/>
              <a:t>يمكنك النقر على كل نوع من الرموز لإدراج نوع محدد من المحتوى.</a:t>
            </a:r>
            <a:r>
              <a:rPr lang="ar-JO" dirty="0" smtClean="0"/>
              <a:t> </a:t>
            </a:r>
            <a:r>
              <a:rPr lang="ar-SA" dirty="0" smtClean="0"/>
              <a:t>وإليك </a:t>
            </a:r>
            <a:r>
              <a:rPr lang="ar-JO" dirty="0" smtClean="0"/>
              <a:t>ال</a:t>
            </a:r>
            <a:r>
              <a:rPr lang="ar-SA" dirty="0" smtClean="0"/>
              <a:t>رم</a:t>
            </a:r>
            <a:r>
              <a:rPr lang="ar-JO" dirty="0" smtClean="0"/>
              <a:t>و</a:t>
            </a:r>
            <a:r>
              <a:rPr lang="ar-SA" dirty="0" smtClean="0"/>
              <a:t>ز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جدول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مخطط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(رسوم</a:t>
            </a:r>
            <a:r>
              <a:rPr lang="ar-SA" dirty="0" err="1" smtClean="0"/>
              <a:t>)</a:t>
            </a:r>
            <a:r>
              <a:rPr lang="ar-SA" dirty="0" smtClean="0"/>
              <a:t> </a:t>
            </a:r>
            <a:r>
              <a:rPr lang="en-US" dirty="0" err="1" smtClean="0"/>
              <a:t>SmartArt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صورة من الحاسوب الخاص بك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قصاصة فنية</a:t>
            </a:r>
            <a:endParaRPr lang="ar-JO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مقاطع صوتية أو مقاطع فيديو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352800"/>
            <a:ext cx="304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733800"/>
            <a:ext cx="3349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114800"/>
            <a:ext cx="371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572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953000"/>
            <a:ext cx="266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5410200"/>
            <a:ext cx="704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31825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حذف الشرائح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7010400" cy="4724400"/>
          </a:xfrm>
        </p:spPr>
        <p:txBody>
          <a:bodyPr>
            <a:normAutofit/>
          </a:bodyPr>
          <a:lstStyle/>
          <a:p>
            <a:r>
              <a:rPr lang="ar-SA" dirty="0" smtClean="0"/>
              <a:t>من أجل حذف شريحة ما، قم بالنقر بالزر الأيمن في جزء الشرائح وانقر على حذف شريحة</a:t>
            </a:r>
            <a:endParaRPr lang="ar-JO" dirty="0" smtClean="0"/>
          </a:p>
          <a:p>
            <a:r>
              <a:rPr lang="ar-SA" dirty="0" smtClean="0"/>
              <a:t>يمكنك أيضاً النقر في جزء الشرائح لاختيار الشريحة ثم الضغط على زر </a:t>
            </a:r>
            <a:r>
              <a:rPr lang="en-US" dirty="0" smtClean="0"/>
              <a:t>Backspace</a:t>
            </a:r>
            <a:r>
              <a:rPr lang="ar-SA" dirty="0" smtClean="0"/>
              <a:t> أو </a:t>
            </a:r>
            <a:r>
              <a:rPr lang="en-US" dirty="0" smtClean="0"/>
              <a:t>Delete</a:t>
            </a:r>
            <a:r>
              <a:rPr lang="ar-SA" dirty="0" smtClean="0"/>
              <a:t> على لوحة المفاتيح الخاصة بك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1"/>
          </a:xfrm>
        </p:spPr>
        <p:txBody>
          <a:bodyPr>
            <a:noAutofit/>
          </a:bodyPr>
          <a:lstStyle/>
          <a:p>
            <a:pPr algn="ctr"/>
            <a:r>
              <a:rPr lang="ar-SA" sz="2800" dirty="0" smtClean="0"/>
              <a:t>الدرس 1-3: العمل على العرض التقديمي الخاص بك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934200" cy="4724400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حفظ الملفات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حفظ ملف معين، قم بالنقر على رمز حفظ في شريط أدوات الوصول السريع، أو قم بالنقر على ملف </a:t>
            </a:r>
            <a:r>
              <a:rPr lang="ar-JO" dirty="0" err="1" smtClean="0"/>
              <a:t>-</a:t>
            </a:r>
            <a:r>
              <a:rPr lang="ar-JO" dirty="0" smtClean="0"/>
              <a:t> </a:t>
            </a:r>
            <a:r>
              <a:rPr lang="ar-SA" dirty="0" smtClean="0"/>
              <a:t>حفظ، أو استخدم الاختصار </a:t>
            </a:r>
            <a:r>
              <a:rPr lang="en-US" dirty="0" smtClean="0"/>
              <a:t>Ctrl + S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فتح الملفات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إعادة فتح ملف محفوظ، قم بالنقر على ملف← فتح أو استخدم الاختصار </a:t>
            </a:r>
            <a:r>
              <a:rPr lang="en-US" dirty="0" smtClean="0"/>
              <a:t>Ctrl + O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31825"/>
          </a:xfrm>
        </p:spPr>
        <p:txBody>
          <a:bodyPr>
            <a:normAutofit/>
          </a:bodyPr>
          <a:lstStyle/>
          <a:p>
            <a:r>
              <a:rPr lang="ar-SA" sz="2700" dirty="0" smtClean="0"/>
              <a:t>استخدام قائمة أخير</a:t>
            </a:r>
            <a:endParaRPr lang="ar-SA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43000"/>
            <a:ext cx="6934200" cy="49530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من الطرق الأخرى لفتح 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هي قائمة </a:t>
            </a:r>
            <a:r>
              <a:rPr lang="ar-SA" dirty="0" err="1" smtClean="0"/>
              <a:t>أخير.</a:t>
            </a:r>
            <a:r>
              <a:rPr lang="ar-SA" dirty="0" smtClean="0"/>
              <a:t> إذا قمت بالنقر على ملف←أخير، سترى قائمة بالعروض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الأخيرة وأماكن فتحها</a:t>
            </a:r>
            <a:endParaRPr lang="ar-JO" dirty="0" smtClean="0"/>
          </a:p>
          <a:p>
            <a:r>
              <a:rPr lang="ar-SA" dirty="0" smtClean="0"/>
              <a:t>ويمكنك النقر، إن رغبت، على رمز دبوس الإضافة</a:t>
            </a:r>
            <a:r>
              <a:rPr lang="ar-JO" dirty="0" err="1" smtClean="0"/>
              <a:t>/</a:t>
            </a:r>
            <a:r>
              <a:rPr lang="ar-SA" dirty="0" smtClean="0"/>
              <a:t>التثبيت للاحتفاظ بوثيقة محددة في قائمة </a:t>
            </a:r>
            <a:r>
              <a:rPr lang="ar-SA" dirty="0" err="1" smtClean="0"/>
              <a:t>أخير.</a:t>
            </a:r>
            <a:r>
              <a:rPr lang="ar-SA" dirty="0" smtClean="0"/>
              <a:t> ومن أجل إزالة الوثيقة، قم بالنقر على رمز دبوس الإضافة مرة أخرى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/>
              <a:t>التبديل بين الملفات المفتوحة</a:t>
            </a:r>
            <a:endParaRPr lang="en-US" b="1" u="sng" dirty="0" smtClean="0"/>
          </a:p>
          <a:p>
            <a:r>
              <a:rPr lang="ar-SA" dirty="0" smtClean="0"/>
              <a:t>هنالك طرق قليلة للتبديل بين 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المفتوحة في برنامج </a:t>
            </a:r>
            <a:r>
              <a:rPr lang="ar-SA" dirty="0" err="1" smtClean="0"/>
              <a:t>باوربوينت.</a:t>
            </a:r>
            <a:r>
              <a:rPr lang="ar-SA" dirty="0" smtClean="0"/>
              <a:t> وإحدى الطرق هو النقر على </a:t>
            </a:r>
            <a:r>
              <a:rPr lang="ar-SA" dirty="0" err="1" smtClean="0"/>
              <a:t>تبويبة</a:t>
            </a:r>
            <a:r>
              <a:rPr lang="ar-SA" dirty="0" smtClean="0"/>
              <a:t> عرض، والنقر على تبديل النوافذ، والنقر على العرض التقديمي الذي تود التبديل إليه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5799"/>
          </a:xfrm>
        </p:spPr>
        <p:txBody>
          <a:bodyPr>
            <a:noAutofit/>
          </a:bodyPr>
          <a:lstStyle/>
          <a:p>
            <a:r>
              <a:rPr lang="ar-SA" sz="2800" dirty="0" smtClean="0"/>
              <a:t>إغلاق الملفات 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772400" cy="4953000"/>
          </a:xfrm>
        </p:spPr>
        <p:txBody>
          <a:bodyPr>
            <a:normAutofit/>
          </a:bodyPr>
          <a:lstStyle/>
          <a:p>
            <a:r>
              <a:rPr lang="ar-SA" dirty="0" smtClean="0"/>
              <a:t>من أجل إغلاق عرض تقديمي واحد، وليس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، قم بالنقر على ملف←إغلاق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199"/>
            <a:ext cx="7772400" cy="533401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1-4: تحرير العرض التقديمي الخاص بك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91400" cy="5257800"/>
          </a:xfrm>
        </p:spPr>
        <p:txBody>
          <a:bodyPr>
            <a:normAutofit/>
          </a:bodyPr>
          <a:lstStyle/>
          <a:p>
            <a:r>
              <a:rPr lang="ar-SA" sz="2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استخدام جزء الشرائح/المخطط التفصيلي</a:t>
            </a:r>
            <a:endParaRPr lang="ar-JO" sz="25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لقد استخدمنا حتى الآن جزء </a:t>
            </a:r>
            <a:r>
              <a:rPr lang="ar-SA" dirty="0" err="1" smtClean="0"/>
              <a:t>الشرائح.</a:t>
            </a:r>
            <a:r>
              <a:rPr lang="ar-SA" dirty="0" smtClean="0"/>
              <a:t> وهذا يعطيك عرض صورة مصغرة لكل </a:t>
            </a:r>
            <a:r>
              <a:rPr lang="ar-SA" dirty="0" err="1" smtClean="0"/>
              <a:t>شريحة.</a:t>
            </a:r>
            <a:r>
              <a:rPr lang="ar-SA" dirty="0" smtClean="0"/>
              <a:t> وللعمل على شريحة مختلفة، يمكنك ببساطة النقر على صورتها الصغيرة، أو النقر بالزر الأيمن على الشريحة لرؤية المزيد من خيارات التحرير</a:t>
            </a:r>
            <a:endParaRPr lang="ar-JO" dirty="0" smtClean="0"/>
          </a:p>
          <a:p>
            <a:endParaRPr lang="ar-JO" dirty="0" smtClean="0"/>
          </a:p>
          <a:p>
            <a:r>
              <a:rPr lang="ar-SA" sz="2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التنقل في الشرائح الخاصة بك</a:t>
            </a:r>
            <a:endParaRPr lang="en-US" sz="25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يوجد طرق مختلفة قليلة يمكنك من خلالها التنقل في الشرائح الخاصة </a:t>
            </a:r>
            <a:r>
              <a:rPr lang="ar-SA" dirty="0" err="1" smtClean="0"/>
              <a:t>بك.</a:t>
            </a:r>
            <a:r>
              <a:rPr lang="ar-SA" dirty="0" smtClean="0"/>
              <a:t> وأسهل طريقة هي استخدام جزء </a:t>
            </a:r>
            <a:r>
              <a:rPr lang="ar-SA" dirty="0" err="1" smtClean="0"/>
              <a:t>الشرائح </a:t>
            </a:r>
            <a:r>
              <a:rPr lang="ar-SA" dirty="0" smtClean="0"/>
              <a:t>– فقط قم بالنقر على الشريحة التي تريد </a:t>
            </a:r>
            <a:r>
              <a:rPr lang="ar-SA" dirty="0" err="1" smtClean="0"/>
              <a:t>تحريرها.</a:t>
            </a:r>
            <a:r>
              <a:rPr lang="ar-SA" dirty="0" smtClean="0"/>
              <a:t> يمكنك استخدام شريط التمرير للتنقل في قائمة الشرائح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1"/>
          </a:xfrm>
        </p:spPr>
        <p:txBody>
          <a:bodyPr>
            <a:normAutofit/>
          </a:bodyPr>
          <a:lstStyle/>
          <a:p>
            <a:r>
              <a:rPr lang="ar-SA" sz="2700" dirty="0" smtClean="0"/>
              <a:t>تحرير الشرائح</a:t>
            </a:r>
            <a:endParaRPr lang="ar-SA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620000" cy="5181600"/>
          </a:xfrm>
        </p:spPr>
        <p:txBody>
          <a:bodyPr>
            <a:noAutofit/>
          </a:bodyPr>
          <a:lstStyle/>
          <a:p>
            <a:r>
              <a:rPr lang="ar-SA" dirty="0" smtClean="0"/>
              <a:t>من أجل تحرير شريحة معينة، قم بالنقر عليها في جزء الشرائح </a:t>
            </a:r>
            <a:r>
              <a:rPr lang="ar-SA" dirty="0" err="1" smtClean="0"/>
              <a:t>لاختيارها.</a:t>
            </a:r>
            <a:r>
              <a:rPr lang="ar-SA" dirty="0" smtClean="0"/>
              <a:t> ثم قم بإجراء التغييرات الخاصة بك في إطار التحرير</a:t>
            </a:r>
            <a:endParaRPr lang="ar-JO" dirty="0" smtClean="0"/>
          </a:p>
          <a:p>
            <a:endParaRPr lang="ar-JO" dirty="0" smtClean="0"/>
          </a:p>
          <a:p>
            <a:pPr>
              <a:spcBef>
                <a:spcPct val="0"/>
              </a:spcBef>
            </a:pPr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تغيير تخطيط الشريحة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اختيار تخطيط جديد لشريحة معينة، قم أولاً باختيار الشريحة في جزء </a:t>
            </a:r>
            <a:r>
              <a:rPr lang="ar-SA" dirty="0" err="1" smtClean="0"/>
              <a:t>الشرائح.</a:t>
            </a:r>
            <a:r>
              <a:rPr lang="ar-SA" dirty="0" smtClean="0"/>
              <a:t> ثم قم بالنقر على زر تخطيط واختار تخطيط جديد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إعادة تعيين الشرائح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إذا قمت بإجراء تغييرات كثيرة جداً، وأردت أن تعود الشريحة الخاصة بك إلى التخطيط الافتراضي، قم ببساطة بالنقر على زر إعادة التعيين في </a:t>
            </a:r>
            <a:r>
              <a:rPr lang="ar-SA" dirty="0" err="1" smtClean="0"/>
              <a:t>تبويبة</a:t>
            </a:r>
            <a:r>
              <a:rPr lang="ar-SA" dirty="0" smtClean="0"/>
              <a:t> الصفحة الرئيسية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55625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1-5: ترتيب الشرائح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7467600" cy="5105400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سحب وإفلات الشرائح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إن جزء الشرائح يسهّل عملية إعادة ترتيب </a:t>
            </a:r>
            <a:r>
              <a:rPr lang="ar-SA" dirty="0" err="1" smtClean="0"/>
              <a:t>الشرائح.</a:t>
            </a:r>
            <a:r>
              <a:rPr lang="ar-SA" dirty="0" smtClean="0"/>
              <a:t> قم ببساطة بسحب وإفلات الشرائح في موقعها الجديد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تكرار الشرائح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يمكنك، إن رغبت، إنشاء نسخة مطابقة من أي شريحة يتم وضعها تلقائياً </a:t>
            </a:r>
            <a:r>
              <a:rPr lang="ar-SA" dirty="0" err="1" smtClean="0"/>
              <a:t>بعدها.</a:t>
            </a:r>
            <a:r>
              <a:rPr lang="ar-SA" dirty="0" smtClean="0"/>
              <a:t> قم ببساطة بالنقر بالزر الأيمن على الشريحة وانقر على شريحة مكررة</a:t>
            </a:r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8199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القسم 1: البدء</a:t>
            </a:r>
            <a:endParaRPr lang="ar-SA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4876800"/>
          </a:xfrm>
        </p:spPr>
        <p:txBody>
          <a:bodyPr numCol="2" rtlCol="1">
            <a:normAutofit fontScale="92500" lnSpcReduction="20000"/>
          </a:bodyPr>
          <a:lstStyle/>
          <a:p>
            <a:r>
              <a:rPr lang="ar-SA" b="1" dirty="0" smtClean="0"/>
              <a:t>في هذا القسم، سوف تتعلم </a:t>
            </a:r>
            <a:r>
              <a:rPr lang="ar-SA" b="1" dirty="0" err="1" smtClean="0"/>
              <a:t>التالي:</a:t>
            </a:r>
            <a:r>
              <a:rPr lang="ar-SA" b="1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ما هو مايكروسوفت أوفيس </a:t>
            </a:r>
            <a:r>
              <a:rPr lang="ar-JO" dirty="0" err="1" smtClean="0"/>
              <a:t>باوربوينت</a:t>
            </a:r>
            <a:r>
              <a:rPr lang="ar-JO" dirty="0" smtClean="0"/>
              <a:t> </a:t>
            </a:r>
            <a:r>
              <a:rPr lang="en-US" dirty="0" smtClean="0"/>
              <a:t>PowerPoint</a:t>
            </a:r>
            <a:r>
              <a:rPr lang="ar-JO" dirty="0" smtClean="0"/>
              <a:t> 2010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السمات الجديدة في </a:t>
            </a:r>
            <a:r>
              <a:rPr lang="ar-JO" dirty="0" err="1" smtClean="0"/>
              <a:t>باوربوينت</a:t>
            </a:r>
            <a:r>
              <a:rPr lang="ar-JO" dirty="0" smtClean="0"/>
              <a:t> 2010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JO" dirty="0" smtClean="0"/>
              <a:t>واجهة </a:t>
            </a:r>
            <a:r>
              <a:rPr lang="ar-JO" dirty="0" err="1" smtClean="0"/>
              <a:t>باوربوينت</a:t>
            </a:r>
            <a:r>
              <a:rPr lang="ar-JO" dirty="0" smtClean="0"/>
              <a:t> 2010</a:t>
            </a:r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فتح وإغلاق برنامج </a:t>
            </a:r>
            <a:r>
              <a:rPr lang="ar-JO" dirty="0" err="1" smtClean="0"/>
              <a:t>باوربوينت</a:t>
            </a:r>
            <a:r>
              <a:rPr lang="ar-JO" dirty="0" smtClean="0"/>
              <a:t> 2010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التفاعل مع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جزء الشرائح/المخطط التفصيلي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إنشاء عرض تقديمي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إضافة وتحرير وإعادة ترتيب وتكرار وحذف الشرائح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العناصر النائبة لإضافة محتوى إلى الشرائح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التنقل في عرض تقديمي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اختيار تخطيط معين للشريحة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إعادة تعيين التخطيط للشريحة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إنشاء وإعادة تسمية واستخدام ونقل وحذف الاقسام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فتح وحفظ وإغلاق الملفات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القائمة الحديثة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التبديل بين الملفات المفتوحة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سمات </a:t>
            </a:r>
            <a:r>
              <a:rPr lang="en-US" dirty="0" smtClean="0"/>
              <a:t>Office.com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الحصول على التعليمات في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من خلال شاشة التعليمات وفي مربع الحوار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105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إنشاء الأقسام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2400" cy="4876800"/>
          </a:xfrm>
        </p:spPr>
        <p:txBody>
          <a:bodyPr>
            <a:normAutofit/>
          </a:bodyPr>
          <a:lstStyle/>
          <a:p>
            <a:r>
              <a:rPr lang="ar-SA" dirty="0" smtClean="0"/>
              <a:t>الأقسام هي سمة جديدة في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</a:t>
            </a:r>
            <a:r>
              <a:rPr lang="ar-SA" dirty="0" err="1" smtClean="0"/>
              <a:t>2010.</a:t>
            </a:r>
            <a:r>
              <a:rPr lang="ar-SA" dirty="0" smtClean="0"/>
              <a:t> فهي تسمح لك بتجميع الشرائح، ما يسهّل تطبيق التنسيق وتقديم عرض الشرائح وإجراء العديد من المهام </a:t>
            </a:r>
            <a:r>
              <a:rPr lang="ar-SA" dirty="0" err="1" smtClean="0"/>
              <a:t>الأخرى.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ومن أجل إضافة قسم، قم بالنقر على الصفحة </a:t>
            </a:r>
            <a:r>
              <a:rPr lang="ar-SA" dirty="0" err="1" smtClean="0"/>
              <a:t>الرئيسية </a:t>
            </a:r>
            <a:r>
              <a:rPr lang="ar-SA" dirty="0" smtClean="0"/>
              <a:t>– </a:t>
            </a:r>
            <a:r>
              <a:rPr lang="ar-SA" dirty="0" err="1" smtClean="0"/>
              <a:t>مقطع </a:t>
            </a:r>
            <a:r>
              <a:rPr lang="ar-SA" dirty="0" smtClean="0"/>
              <a:t>– إضافة قسم</a:t>
            </a:r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عرض الأقسام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يمكنك استخدام الأسهم الموجودة داخل كل عنوان مقطع لطي أو توسيع ذلك المقطع، أو إخفاء أو عرض شرائحه على التوالي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867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نقل الشرائح والأقسام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r>
              <a:rPr lang="ar-SA" dirty="0" smtClean="0"/>
              <a:t>من أجل نقل الشرائح بين الأقسام، قم ببساطة بسحبها وإسقاطها</a:t>
            </a:r>
            <a:endParaRPr lang="ar-JO" dirty="0" smtClean="0"/>
          </a:p>
          <a:p>
            <a:endParaRPr lang="ar-JO" dirty="0" smtClean="0"/>
          </a:p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إزالة الأقسام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إزالة قسم معين، قم بطيه ثم قم بالنقر بالزر الأيمن، وانقر على إزالة قسم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0772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/>
              <a:t>أخيراً، لدينا </a:t>
            </a:r>
            <a:r>
              <a:rPr lang="ar-SA" sz="2800" dirty="0" err="1" smtClean="0"/>
              <a:t>تبويبة</a:t>
            </a:r>
            <a:r>
              <a:rPr lang="ar-SA" sz="2800" dirty="0" smtClean="0"/>
              <a:t> تنسيق</a:t>
            </a:r>
            <a:r>
              <a:rPr lang="ar-JO" sz="2800" dirty="0" err="1" smtClean="0"/>
              <a:t>:</a:t>
            </a:r>
            <a:endParaRPr lang="ar-JO" sz="2800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التحديد الحالي</a:t>
            </a:r>
            <a:r>
              <a:rPr lang="ar-SA" dirty="0" smtClean="0"/>
              <a:t>: اختيار جزء المخطط المراد تنسيقه، أو فتح مربع حوار تنسيق لذلك العنصر، أو إعادة تعيين العنصر.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أنماط الأشكال</a:t>
            </a:r>
            <a:r>
              <a:rPr lang="ar-SA" dirty="0" smtClean="0"/>
              <a:t>: اختيار نمط معين للعنصر المحدد، أو تنسيق تعبئته ومخططه التفصيلي وتأثيراته يدوياً.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أنماط </a:t>
            </a:r>
            <a:r>
              <a:rPr lang="en-US" b="1" dirty="0" smtClean="0"/>
              <a:t>WordArt</a:t>
            </a:r>
            <a:r>
              <a:rPr lang="ar-SA" dirty="0" smtClean="0"/>
              <a:t>: اختيار نمط معين للنص المحدد، أو تنسيق تعبئته ومخططه التفصيلي وتأثيراته يدوياً.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ترتيب</a:t>
            </a:r>
            <a:r>
              <a:rPr lang="ar-SA" dirty="0" smtClean="0"/>
              <a:t>: إحضار العنصر الحالي إلى الأمام أو إرساله إلى الخلف ضمن مجموعة كائنات؛ أو محاذاة واستدارة وتجميع العنصر؛ أو عرض جزء </a:t>
            </a:r>
            <a:r>
              <a:rPr lang="ar-SA" dirty="0" err="1" smtClean="0"/>
              <a:t>التحديد.</a:t>
            </a:r>
            <a:r>
              <a:rPr lang="ar-SA" dirty="0" smtClean="0"/>
              <a:t>  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الحجم</a:t>
            </a:r>
            <a:r>
              <a:rPr lang="ar-SA" dirty="0" smtClean="0"/>
              <a:t>: تعيين حجم العنصر الحالي</a:t>
            </a:r>
            <a:endParaRPr lang="en-US" dirty="0" smtClean="0"/>
          </a:p>
        </p:txBody>
      </p:sp>
      <p:pic>
        <p:nvPicPr>
          <p:cNvPr id="7" name="صورة 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53000"/>
            <a:ext cx="6324600" cy="1059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9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تحرير بيانات المخطط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143000"/>
            <a:ext cx="7391400" cy="4953000"/>
          </a:xfrm>
        </p:spPr>
        <p:txBody>
          <a:bodyPr>
            <a:normAutofit/>
          </a:bodyPr>
          <a:lstStyle/>
          <a:p>
            <a:r>
              <a:rPr lang="ar-JO" dirty="0" smtClean="0"/>
              <a:t> </a:t>
            </a:r>
            <a:r>
              <a:rPr lang="ar-SA" dirty="0" smtClean="0"/>
              <a:t>إن كنت بحاجة إلى إجراء تغييرات على بيانات المخطط، قم بالنقر على أمر تحرير البيانات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ar-SA" dirty="0" err="1" smtClean="0"/>
              <a:t>المخطط </a:t>
            </a:r>
            <a:r>
              <a:rPr lang="ar-SA" dirty="0" smtClean="0"/>
              <a:t>← تصميم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/>
              <a:t>تغيير مظهر المخطط</a:t>
            </a:r>
            <a:endParaRPr lang="ar-JO" b="1" u="sng" dirty="0" smtClean="0"/>
          </a:p>
          <a:p>
            <a:r>
              <a:rPr lang="ar-SA" dirty="0" smtClean="0"/>
              <a:t>إذا أردت تغيير مظهر المخطط الخاص بك، فإنه يوجد طرق قليلة يمكنك من خلالها القيام </a:t>
            </a:r>
            <a:r>
              <a:rPr lang="ar-SA" dirty="0" err="1" smtClean="0"/>
              <a:t>بذلك.</a:t>
            </a:r>
            <a:r>
              <a:rPr lang="ar-SA" dirty="0" smtClean="0"/>
              <a:t> ومن أجل تغيير نوع </a:t>
            </a:r>
            <a:r>
              <a:rPr lang="ar-SA" dirty="0" err="1" smtClean="0"/>
              <a:t>المخطط </a:t>
            </a:r>
            <a:r>
              <a:rPr lang="ar-SA" dirty="0" smtClean="0"/>
              <a:t>(مثلا من مخطط عمود إلى مخطط خط)، قم بالنقر على أمر تغيير نوع المخطط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ar-SA" dirty="0" err="1" smtClean="0"/>
              <a:t>المخطط </a:t>
            </a:r>
            <a:r>
              <a:rPr lang="ar-SA" dirty="0" smtClean="0"/>
              <a:t>← تصميم</a:t>
            </a:r>
            <a:endParaRPr lang="en-US" dirty="0" smtClean="0"/>
          </a:p>
          <a:p>
            <a:r>
              <a:rPr lang="ar-JO" dirty="0" smtClean="0"/>
              <a:t> </a:t>
            </a:r>
            <a:endParaRPr lang="en-US" dirty="0" smtClean="0"/>
          </a:p>
          <a:p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>الدرس 8-7: إدراج </a:t>
            </a:r>
            <a:r>
              <a:rPr lang="en-US" sz="2800" dirty="0" err="1" smtClean="0"/>
              <a:t>SmartArt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5181600"/>
          </a:xfrm>
        </p:spPr>
        <p:txBody>
          <a:bodyPr>
            <a:noAutofit/>
          </a:bodyPr>
          <a:lstStyle/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إدراج </a:t>
            </a:r>
            <a:r>
              <a:rPr lang="en-US" sz="2800" b="1" u="sng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SmartArt</a:t>
            </a:r>
            <a:endParaRPr lang="en-US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ar-SA" dirty="0" smtClean="0"/>
              <a:t>من أجل إضافة </a:t>
            </a:r>
            <a:r>
              <a:rPr lang="en-US" dirty="0" err="1" smtClean="0"/>
              <a:t>SmartArt</a:t>
            </a:r>
            <a:r>
              <a:rPr lang="ar-SA" dirty="0" smtClean="0"/>
              <a:t> إلى شريحة ما، قم بالنقر على </a:t>
            </a:r>
            <a:r>
              <a:rPr lang="ar-SA" dirty="0" err="1" smtClean="0"/>
              <a:t>إدراج ←</a:t>
            </a:r>
            <a:r>
              <a:rPr lang="ar-SA" dirty="0" smtClean="0"/>
              <a:t> </a:t>
            </a:r>
            <a:r>
              <a:rPr lang="en-US" dirty="0" err="1" smtClean="0"/>
              <a:t>SmartArt</a:t>
            </a:r>
            <a:r>
              <a:rPr lang="ar-SA" dirty="0" smtClean="0"/>
              <a:t>، أو قم بالنقر على العنصر النائب لرسومات </a:t>
            </a:r>
            <a:r>
              <a:rPr lang="en-US" dirty="0" err="1" smtClean="0"/>
              <a:t>SmartArt</a:t>
            </a:r>
            <a:r>
              <a:rPr lang="ar-SA" dirty="0" smtClean="0"/>
              <a:t> إن كان متاحاً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إضافة نص</a:t>
            </a:r>
            <a:endParaRPr lang="en-US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ar-SA" dirty="0" smtClean="0"/>
              <a:t>من أجل إضافة نص إلى الرسم البياني، قم ببساطة بالنقر </a:t>
            </a:r>
            <a:r>
              <a:rPr lang="ar-SA" dirty="0" err="1" smtClean="0"/>
              <a:t>على </a:t>
            </a:r>
            <a:r>
              <a:rPr lang="ar-SA" dirty="0" smtClean="0"/>
              <a:t>[نص] واطبع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إضافة صور</a:t>
            </a:r>
            <a:endParaRPr lang="en-US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ar-SA" dirty="0" smtClean="0"/>
              <a:t>تقدم بعض الرسومات، كالمثال الذي نستخدمه هنا، خيار تضمين صور </a:t>
            </a:r>
            <a:r>
              <a:rPr lang="ar-SA" dirty="0" err="1" smtClean="0"/>
              <a:t>معينة.</a:t>
            </a:r>
            <a:r>
              <a:rPr lang="ar-SA" dirty="0" smtClean="0"/>
              <a:t> قم فقط بالنقر على رمز الصورة لإضافة صورة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/>
          </a:bodyPr>
          <a:lstStyle/>
          <a:p>
            <a:r>
              <a:rPr lang="ar-SA" dirty="0" smtClean="0"/>
              <a:t>نبذة عن </a:t>
            </a:r>
            <a:r>
              <a:rPr lang="ar-SA" dirty="0" err="1" smtClean="0"/>
              <a:t>تبويبات</a:t>
            </a:r>
            <a:r>
              <a:rPr lang="ar-SA" dirty="0" smtClean="0"/>
              <a:t> أدوات </a:t>
            </a:r>
            <a:r>
              <a:rPr lang="en-US" dirty="0" err="1" smtClean="0"/>
              <a:t>SmartArt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err="1" smtClean="0"/>
              <a:t>التبويبة</a:t>
            </a:r>
            <a:r>
              <a:rPr lang="ar-SA" dirty="0" smtClean="0"/>
              <a:t> الأولى هي تصميم</a:t>
            </a:r>
            <a:r>
              <a:rPr lang="ar-JO" dirty="0" smtClean="0"/>
              <a:t> </a:t>
            </a:r>
            <a:r>
              <a:rPr lang="ar-SA" dirty="0" smtClean="0"/>
              <a:t>وهي تشتمل على المجموعات التالية</a:t>
            </a:r>
            <a:r>
              <a:rPr lang="ar-JO" dirty="0" err="1" smtClean="0"/>
              <a:t>: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إنشاء رسم</a:t>
            </a:r>
            <a:r>
              <a:rPr lang="ar-SA" dirty="0" smtClean="0"/>
              <a:t>: تحتوي على أوامر لتعديل الأشكال والمعلومات في الرسم.</a:t>
            </a:r>
            <a:endParaRPr lang="en-US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err="1" smtClean="0"/>
              <a:t>تخطيطات</a:t>
            </a:r>
            <a:r>
              <a:rPr lang="ar-SA" dirty="0" smtClean="0"/>
              <a:t>: تغيير تخطيط المعلومات.</a:t>
            </a:r>
            <a:endParaRPr lang="en-US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أنماط </a:t>
            </a:r>
            <a:r>
              <a:rPr lang="en-US" b="1" dirty="0" err="1" smtClean="0"/>
              <a:t>SmartArt</a:t>
            </a:r>
            <a:r>
              <a:rPr lang="ar-SA" dirty="0" smtClean="0"/>
              <a:t>: تغيير اللون أو النمط المرئي الكلي للرسم.</a:t>
            </a:r>
            <a:endParaRPr lang="en-US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إعادة تعيين</a:t>
            </a:r>
            <a:r>
              <a:rPr lang="ar-SA" dirty="0" smtClean="0"/>
              <a:t>: إعادة تعيين الرسم إلى نمط تنسيقه </a:t>
            </a:r>
            <a:r>
              <a:rPr lang="ar-SA" dirty="0" err="1" smtClean="0"/>
              <a:t>الافتراضي.</a:t>
            </a:r>
            <a:r>
              <a:rPr lang="ar-SA" dirty="0" smtClean="0"/>
              <a:t> ويحتوي أيضاً على أمر لتحويله إلى أشكال أو نص</a:t>
            </a:r>
            <a:endParaRPr lang="ar-JO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ar-SA" dirty="0" err="1" smtClean="0"/>
              <a:t>التبويبة</a:t>
            </a:r>
            <a:r>
              <a:rPr lang="ar-SA" dirty="0" smtClean="0"/>
              <a:t> الثانية هي تنسيق</a:t>
            </a:r>
            <a:r>
              <a:rPr lang="ar-JO" dirty="0" smtClean="0"/>
              <a:t> </a:t>
            </a:r>
            <a:r>
              <a:rPr lang="ar-SA" dirty="0" smtClean="0"/>
              <a:t>وهي تشتمل على المجموعات التالية</a:t>
            </a:r>
            <a:r>
              <a:rPr lang="ar-JO" dirty="0" err="1" smtClean="0"/>
              <a:t>: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أشكال</a:t>
            </a:r>
            <a:r>
              <a:rPr lang="ar-SA" dirty="0" smtClean="0"/>
              <a:t>: تحرير الشكل في رسم ثنائي الأبعاد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أنماط الأشكال</a:t>
            </a:r>
            <a:r>
              <a:rPr lang="ar-SA" dirty="0" smtClean="0"/>
              <a:t>: اختيار نمط معين للشكل المحدد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أنماط </a:t>
            </a:r>
            <a:r>
              <a:rPr lang="en-US" b="1" dirty="0" smtClean="0"/>
              <a:t>WordArt</a:t>
            </a:r>
            <a:r>
              <a:rPr lang="ar-SA" dirty="0" smtClean="0"/>
              <a:t>: اختيار نمط معين للنص المحدد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ترتيب</a:t>
            </a:r>
            <a:r>
              <a:rPr lang="ar-SA" dirty="0" smtClean="0"/>
              <a:t>: إحضار العنصر الحالي إلى الأمام أو إرساله إلى الخلف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الحجم</a:t>
            </a:r>
            <a:r>
              <a:rPr lang="ar-SA" dirty="0" smtClean="0"/>
              <a:t>: تعيين حجم العنصر المحدد</a:t>
            </a:r>
            <a:endParaRPr lang="ar-JO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نقل </a:t>
            </a:r>
            <a:r>
              <a:rPr lang="en-US" sz="2800" dirty="0" err="1" smtClean="0"/>
              <a:t>SmartArt</a:t>
            </a:r>
            <a:r>
              <a:rPr lang="en-US" sz="2800" dirty="0" smtClean="0"/>
              <a:t> </a:t>
            </a:r>
            <a:r>
              <a:rPr lang="ar-SA" sz="2800" dirty="0" smtClean="0"/>
              <a:t>وإعادة التحكم بحجمه وحذفه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r>
              <a:rPr lang="ar-SA" dirty="0" smtClean="0"/>
              <a:t>يمكنك تحرير الرسم تماماً مثل أي كائنات </a:t>
            </a:r>
            <a:r>
              <a:rPr lang="ar-SA" dirty="0" err="1" smtClean="0"/>
              <a:t>أخرى.</a:t>
            </a:r>
            <a:r>
              <a:rPr lang="ar-SA" dirty="0" smtClean="0"/>
              <a:t> ومن أجل نقله، قم بنقر وسحب الحدود الخارجية</a:t>
            </a:r>
            <a:r>
              <a:rPr lang="ar-JO" dirty="0" smtClean="0"/>
              <a:t> 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ومن أجل إعادة التحكم بحجمه، قم بسحب إحدى أدوات التحكم المنقّطة إلى الخارج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8-8: تنسيق </a:t>
            </a:r>
            <a:r>
              <a:rPr lang="en-US" sz="2800" dirty="0" err="1" smtClean="0"/>
              <a:t>SmartArt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534400" cy="5181600"/>
          </a:xfrm>
        </p:spPr>
        <p:txBody>
          <a:bodyPr>
            <a:normAutofit/>
          </a:bodyPr>
          <a:lstStyle/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تغيير التخطيط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التغيير إلى نوع مختلف من التخطيط </a:t>
            </a:r>
            <a:endParaRPr lang="en-US" dirty="0" smtClean="0"/>
          </a:p>
          <a:p>
            <a:r>
              <a:rPr lang="ar-SA" dirty="0" smtClean="0"/>
              <a:t>قم ببساطة بالنقر على صورة كبيرة معينة في مجموعة </a:t>
            </a:r>
            <a:r>
              <a:rPr lang="ar-SA" dirty="0" err="1" smtClean="0"/>
              <a:t>تخطيطات.</a:t>
            </a:r>
            <a:r>
              <a:rPr lang="ar-SA" dirty="0" smtClean="0"/>
              <a:t> سترى معاينة أثناء تمرير مؤشر </a:t>
            </a:r>
            <a:r>
              <a:rPr lang="ar-SA" dirty="0" err="1" smtClean="0"/>
              <a:t>الماوس</a:t>
            </a:r>
            <a:r>
              <a:rPr lang="ar-SA" dirty="0" smtClean="0"/>
              <a:t> على كل تخطيط</a:t>
            </a:r>
            <a:endParaRPr lang="en-US" dirty="0" smtClean="0"/>
          </a:p>
          <a:p>
            <a:endParaRPr lang="ar-JO" dirty="0" smtClean="0"/>
          </a:p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إعادة تلوين </a:t>
            </a:r>
            <a:r>
              <a:rPr lang="en-US" sz="2800" b="1" u="sng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SmartArt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إعادة تلوين رسم </a:t>
            </a:r>
            <a:r>
              <a:rPr lang="en-US" dirty="0" err="1" smtClean="0"/>
              <a:t>SmartArt</a:t>
            </a:r>
            <a:r>
              <a:rPr lang="ar-SA" dirty="0" smtClean="0"/>
              <a:t>، قم ببساطة بالنقر على أمر تغيير الألوان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en-US" dirty="0" err="1" smtClean="0"/>
              <a:t>SmartArt</a:t>
            </a:r>
            <a:r>
              <a:rPr lang="en-US" dirty="0" smtClean="0"/>
              <a:t> </a:t>
            </a:r>
            <a:r>
              <a:rPr lang="ar-SA" dirty="0" smtClean="0"/>
              <a:t>← تصميم وانقر على لون معين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5343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تغيير نمط التأثيرات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96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من أجل تغيير التأثيرات المطبقة على الرسم، قم بالنقر على صورة كبيرة في مجموعة أنماط </a:t>
            </a:r>
            <a:r>
              <a:rPr lang="en-US" dirty="0" err="1" smtClean="0"/>
              <a:t>SmartArt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إعادة تعيين الرسم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إذا قمت بإجراء تغييرات على التنسيق وتود إلغائها، قم بالنقر على أمر إعادة تعيين الرسم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en-US" dirty="0" err="1" smtClean="0"/>
              <a:t>SmartArt</a:t>
            </a:r>
            <a:r>
              <a:rPr lang="en-US" dirty="0" smtClean="0"/>
              <a:t> </a:t>
            </a:r>
            <a:r>
              <a:rPr lang="ar-SA" dirty="0" smtClean="0"/>
              <a:t>← تصميم</a:t>
            </a:r>
            <a:endParaRPr lang="ar-JO" dirty="0" smtClean="0"/>
          </a:p>
          <a:p>
            <a:endParaRPr lang="ar-JO" dirty="0" smtClean="0"/>
          </a:p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تحويل الرسم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إذا أردت تغيير الرسم إلى تنسيق غير </a:t>
            </a:r>
            <a:r>
              <a:rPr lang="en-US" dirty="0" err="1" smtClean="0"/>
              <a:t>SmartArt</a:t>
            </a:r>
            <a:r>
              <a:rPr lang="ar-SA" dirty="0" smtClean="0"/>
              <a:t>، يمكنك استخدام أمر تحويل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en-US" dirty="0" err="1" smtClean="0"/>
              <a:t>SmartArt</a:t>
            </a:r>
            <a:r>
              <a:rPr lang="en-US" dirty="0" smtClean="0"/>
              <a:t> </a:t>
            </a:r>
            <a:r>
              <a:rPr lang="ar-SA" dirty="0" smtClean="0"/>
              <a:t>← تصميم</a:t>
            </a:r>
            <a:endParaRPr lang="ar-JO" dirty="0" smtClean="0"/>
          </a:p>
          <a:p>
            <a:endParaRPr lang="ar-SA" dirty="0"/>
          </a:p>
        </p:txBody>
      </p:sp>
      <p:pic>
        <p:nvPicPr>
          <p:cNvPr id="5" name="صورة 12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3657600" cy="755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صورة 17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1717675" cy="962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00600"/>
            <a:ext cx="1619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371600"/>
          </a:xfrm>
        </p:spPr>
        <p:txBody>
          <a:bodyPr>
            <a:noAutofit/>
          </a:bodyPr>
          <a:lstStyle/>
          <a:p>
            <a:pPr algn="ctr"/>
            <a:r>
              <a:rPr lang="ar-SA" sz="2800" dirty="0" smtClean="0"/>
              <a:t>الدرس 1-1: التعرف على مايكروسوفت أوفيس </a:t>
            </a:r>
            <a:r>
              <a:rPr lang="ar-SA" sz="2800" dirty="0" err="1" smtClean="0"/>
              <a:t>باوربوينت</a:t>
            </a:r>
            <a:r>
              <a:rPr lang="ar-SA" sz="2800" dirty="0" smtClean="0"/>
              <a:t> </a:t>
            </a:r>
            <a:r>
              <a:rPr lang="en-US" sz="2800" dirty="0" smtClean="0"/>
              <a:t>PowerPoint</a:t>
            </a:r>
            <a:r>
              <a:rPr lang="ar-SA" sz="2800" dirty="0" smtClean="0"/>
              <a:t> 2010 </a:t>
            </a:r>
            <a:endParaRPr lang="ar-SA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ar-SA" sz="29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ما هو مايكروسوفت أوفيس </a:t>
            </a:r>
            <a:r>
              <a:rPr lang="ar-SA" sz="2900" b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باوربوينت</a:t>
            </a:r>
            <a:r>
              <a:rPr lang="ar-SA" sz="29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9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PowerPoint</a:t>
            </a:r>
            <a:r>
              <a:rPr lang="ar-SA" sz="29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2010؟</a:t>
            </a:r>
            <a:endParaRPr lang="en-US" sz="29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JO" dirty="0" smtClean="0"/>
              <a:t>إن برنامج </a:t>
            </a:r>
            <a:r>
              <a:rPr lang="ar-JO" dirty="0" err="1" smtClean="0"/>
              <a:t>باوربوينت</a:t>
            </a:r>
            <a:r>
              <a:rPr lang="ar-JO" dirty="0" smtClean="0"/>
              <a:t> 2010 هو الإصدار الثالث عشر من برنامج العروض </a:t>
            </a:r>
            <a:r>
              <a:rPr lang="ar-JO" dirty="0" err="1" smtClean="0"/>
              <a:t>التقديمية</a:t>
            </a:r>
            <a:r>
              <a:rPr lang="ar-JO" dirty="0" smtClean="0"/>
              <a:t> </a:t>
            </a:r>
            <a:r>
              <a:rPr lang="ar-JO" dirty="0" err="1" smtClean="0"/>
              <a:t>لمايكروسوفت.</a:t>
            </a:r>
            <a:r>
              <a:rPr lang="ar-JO" dirty="0" smtClean="0"/>
              <a:t> ويمكن استخدامه لإنشاء أي عرض بدءا من عرض شرائح أساسي إلى عرض تقديمي ذاتي التشغيل </a:t>
            </a:r>
            <a:r>
              <a:rPr lang="ar-JO" dirty="0" err="1" smtClean="0"/>
              <a:t>ويشتمل</a:t>
            </a:r>
            <a:r>
              <a:rPr lang="ar-JO" dirty="0" smtClean="0"/>
              <a:t> على فيديو وأصوات </a:t>
            </a:r>
            <a:r>
              <a:rPr lang="ar-JO" dirty="0" err="1" smtClean="0"/>
              <a:t>مدمجة.</a:t>
            </a:r>
            <a:r>
              <a:rPr lang="ar-JO" dirty="0" smtClean="0"/>
              <a:t> </a:t>
            </a:r>
            <a:endParaRPr lang="en-US" dirty="0" smtClean="0"/>
          </a:p>
          <a:p>
            <a:r>
              <a:rPr lang="ar-JO" dirty="0" smtClean="0"/>
              <a:t>ومن الخصائص التي من المؤكد أنكم سوف تحبونها ما </a:t>
            </a:r>
            <a:r>
              <a:rPr lang="ar-JO" dirty="0" err="1" smtClean="0"/>
              <a:t>يلي:</a:t>
            </a:r>
            <a:r>
              <a:rPr lang="ar-JO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واجهة بديهية قائمة على أساس الشرائط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إنشاء شرائح بالتأشير والنقر والطباعة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سمات مصممة مسبقاً لمساعدتكم على إنشاء عرض تقديمي ذي مظهر </a:t>
            </a:r>
          </a:p>
          <a:p>
            <a:pPr lvl="0"/>
            <a:r>
              <a:rPr lang="ar-JO" dirty="0" smtClean="0"/>
              <a:t>  مهني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حركات متعة وتسلية ونقل الشرائح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839161"/>
          </a:xfrm>
        </p:spPr>
        <p:txBody>
          <a:bodyPr>
            <a:noAutofit/>
          </a:bodyPr>
          <a:lstStyle/>
          <a:p>
            <a:r>
              <a:rPr lang="ar-SA" sz="2800" dirty="0" smtClean="0"/>
              <a:t>ما هو الجديد في مايكروسوفت أوفيس </a:t>
            </a:r>
            <a:r>
              <a:rPr lang="ar-SA" sz="2800" dirty="0" err="1" smtClean="0"/>
              <a:t>باوربوينت</a:t>
            </a:r>
            <a:r>
              <a:rPr lang="ar-SA" sz="2800" dirty="0" smtClean="0"/>
              <a:t> </a:t>
            </a:r>
            <a:r>
              <a:rPr lang="en-US" sz="2800" dirty="0" smtClean="0"/>
              <a:t>PowerPoint</a:t>
            </a:r>
            <a:r>
              <a:rPr lang="ar-SA" sz="2800" dirty="0" smtClean="0"/>
              <a:t> </a:t>
            </a:r>
            <a:r>
              <a:rPr lang="ar-SA" sz="2800" dirty="0" err="1" smtClean="0"/>
              <a:t>2010؟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ar-SA" dirty="0" err="1" smtClean="0"/>
              <a:t>يشتمل</a:t>
            </a:r>
            <a:r>
              <a:rPr lang="ar-SA" dirty="0" smtClean="0"/>
              <a:t> </a:t>
            </a:r>
            <a:r>
              <a:rPr lang="ar-JO" dirty="0" smtClean="0"/>
              <a:t>برنامج </a:t>
            </a:r>
            <a:r>
              <a:rPr lang="ar-JO" dirty="0" err="1" smtClean="0"/>
              <a:t>باوربوينت</a:t>
            </a:r>
            <a:r>
              <a:rPr lang="ar-JO" dirty="0" smtClean="0"/>
              <a:t> 2010</a:t>
            </a:r>
            <a:r>
              <a:rPr lang="ar-SA" dirty="0" smtClean="0"/>
              <a:t>على عدد من السمات الجديدة المثيرة، بما في </a:t>
            </a:r>
            <a:r>
              <a:rPr lang="ar-SA" dirty="0" err="1" smtClean="0"/>
              <a:t>ذلك: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القدرة على جمع الشرائح في أقسام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قائمة أوفيس المعاد </a:t>
            </a:r>
            <a:r>
              <a:rPr lang="ar-SA" dirty="0" err="1" smtClean="0"/>
              <a:t>تصميمها </a:t>
            </a:r>
            <a:r>
              <a:rPr lang="ar-SA" dirty="0" smtClean="0"/>
              <a:t>(المسماة الآن عرض </a:t>
            </a:r>
            <a:r>
              <a:rPr lang="en-US" dirty="0" smtClean="0"/>
              <a:t>Backstage</a:t>
            </a:r>
            <a:r>
              <a:rPr lang="ar-SA" dirty="0" smtClean="0"/>
              <a:t>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أو قائمة الملف</a:t>
            </a:r>
            <a:r>
              <a:rPr lang="ar-SA" dirty="0" err="1" smtClean="0"/>
              <a:t>)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دعم </a:t>
            </a:r>
            <a:r>
              <a:rPr lang="en-US" dirty="0" smtClean="0"/>
              <a:t>PDF</a:t>
            </a:r>
            <a:r>
              <a:rPr lang="ar-SA" dirty="0" smtClean="0"/>
              <a:t> </a:t>
            </a:r>
            <a:r>
              <a:rPr lang="ar-SA" dirty="0" err="1" smtClean="0"/>
              <a:t>محلي </a:t>
            </a:r>
            <a:r>
              <a:rPr lang="ar-SA" dirty="0" smtClean="0"/>
              <a:t>(صيغة المستند المتنقل</a:t>
            </a:r>
            <a:r>
              <a:rPr lang="ar-SA" dirty="0" err="1" smtClean="0"/>
              <a:t>)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أداة</a:t>
            </a:r>
            <a:r>
              <a:rPr lang="en-US" dirty="0" smtClean="0"/>
              <a:t>Integrated screen capture </a:t>
            </a:r>
            <a:r>
              <a:rPr lang="ar-SA" dirty="0" smtClean="0"/>
              <a:t> ( التقاط الشاشة المدمج</a:t>
            </a:r>
            <a:r>
              <a:rPr lang="ar-SA" dirty="0" err="1" smtClean="0"/>
              <a:t>)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سمات وتصاميم جديدة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أدوات صورة محسنة، بما في ذلك التأثيرات الفنية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أدوات جديدة لتحرير وإدارة الفيديو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أدوات لبث الشرائح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31825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فتح برنامج </a:t>
            </a:r>
            <a:r>
              <a:rPr lang="ar-SA" sz="2800" dirty="0" err="1" smtClean="0"/>
              <a:t>باوربوينت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914400"/>
            <a:ext cx="4648200" cy="4648200"/>
          </a:xfrm>
        </p:spPr>
        <p:txBody>
          <a:bodyPr>
            <a:normAutofit/>
          </a:bodyPr>
          <a:lstStyle/>
          <a:p>
            <a:r>
              <a:rPr lang="ar-SA" dirty="0" smtClean="0"/>
              <a:t>من أجل فتح برنامج مايكروسوفت أوفيس </a:t>
            </a:r>
            <a:r>
              <a:rPr lang="ar-SA" dirty="0" err="1" smtClean="0"/>
              <a:t>باوربوينت</a:t>
            </a:r>
            <a:r>
              <a:rPr lang="ar-SA" dirty="0" smtClean="0"/>
              <a:t> 2010، قم بالنقر على قائمة ابدأ ثم انقر على كافة </a:t>
            </a:r>
            <a:r>
              <a:rPr lang="ar-SA" dirty="0" err="1" smtClean="0"/>
              <a:t>البرامج.</a:t>
            </a:r>
            <a:r>
              <a:rPr lang="ar-SA" dirty="0" smtClean="0"/>
              <a:t> يجب أن ترى مجلد مايكروسوفت أوفيس داخل قائمة </a:t>
            </a:r>
            <a:r>
              <a:rPr lang="ar-SA" dirty="0" err="1" smtClean="0"/>
              <a:t>ابدأ.</a:t>
            </a:r>
            <a:r>
              <a:rPr lang="ar-SA" dirty="0" smtClean="0"/>
              <a:t> قم بتمرير </a:t>
            </a:r>
            <a:r>
              <a:rPr lang="ar-SA" dirty="0" err="1" smtClean="0"/>
              <a:t>الماوس</a:t>
            </a:r>
            <a:r>
              <a:rPr lang="ar-SA" dirty="0" smtClean="0"/>
              <a:t> عليه لعرض قائمة فرعية، ثم قم بالنقر على مايكروسوفت </a:t>
            </a:r>
            <a:r>
              <a:rPr lang="ar-SA" dirty="0" err="1" smtClean="0"/>
              <a:t>باوربوينت</a:t>
            </a:r>
            <a:r>
              <a:rPr lang="ar-SA" dirty="0" smtClean="0"/>
              <a:t> 2010</a:t>
            </a:r>
            <a:endParaRPr lang="ar-SA" dirty="0"/>
          </a:p>
        </p:txBody>
      </p:sp>
      <p:pic>
        <p:nvPicPr>
          <p:cNvPr id="4" name="صورة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3810000" cy="3007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860425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نظرة عامة على الواجهة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1219200"/>
            <a:ext cx="5105400" cy="4724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قائمة الملف</a:t>
            </a:r>
            <a:r>
              <a:rPr lang="ar-JO" b="1" dirty="0" smtClean="0"/>
              <a:t> </a:t>
            </a:r>
            <a:r>
              <a:rPr lang="ar-SA" b="1" dirty="0" smtClean="0"/>
              <a:t>(عرض </a:t>
            </a:r>
            <a:r>
              <a:rPr lang="en-US" b="1" dirty="0" smtClean="0"/>
              <a:t>Backstage</a:t>
            </a:r>
            <a:r>
              <a:rPr lang="ar-SA" b="1" dirty="0" err="1" smtClean="0"/>
              <a:t>)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شريط أدوات الوصول السريع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شريط العنوان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أدوات التحكم بالإطار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تصغير رموز الشريط</a:t>
            </a:r>
            <a:r>
              <a:rPr lang="ar-JO" b="1" dirty="0" smtClean="0"/>
              <a:t> </a:t>
            </a:r>
            <a:r>
              <a:rPr lang="ar-SA" b="1" dirty="0" smtClean="0"/>
              <a:t>والتعليمات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err="1" smtClean="0"/>
              <a:t>التبويبات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المجموعات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جزء الشرائح/المخطط التفصيلي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المساطر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منطقة عمل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منطقة الملاحظات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/>
              <a:t>شريط المعلومات</a:t>
            </a:r>
            <a:endParaRPr lang="ar-SA" dirty="0"/>
          </a:p>
        </p:txBody>
      </p:sp>
      <p:pic>
        <p:nvPicPr>
          <p:cNvPr id="4" name="صورة 1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4191000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31825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التفاعل مع برنامج </a:t>
            </a:r>
            <a:r>
              <a:rPr lang="ar-SA" sz="2800" dirty="0" err="1" smtClean="0"/>
              <a:t>باوربوينت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620000" cy="4953000"/>
          </a:xfrm>
        </p:spPr>
        <p:txBody>
          <a:bodyPr/>
          <a:lstStyle/>
          <a:p>
            <a:r>
              <a:rPr lang="ar-SA" dirty="0" smtClean="0"/>
              <a:t>بعد أن تناولنا الآن أساسيات الواجهة، دعونا نحلل أنواع مختلفة من الأوامر ونتعرف على كيفية التفاعل مع برنامج </a:t>
            </a:r>
            <a:r>
              <a:rPr lang="ar-SA" dirty="0" err="1" smtClean="0"/>
              <a:t>باوربوينت.</a:t>
            </a:r>
            <a:r>
              <a:rPr lang="ar-SA" dirty="0" smtClean="0"/>
              <a:t> سنشير إلى بعض المفاهيم التي لم يتم تغطيتها بعد، لذا حاول أن تركز على نوع الأمر بدلا من تطبيقاته المحتملة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الرموز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القوائم المنسدلة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(مربع </a:t>
            </a:r>
            <a:r>
              <a:rPr lang="en-US" dirty="0" smtClean="0"/>
              <a:t>Aka </a:t>
            </a:r>
            <a:r>
              <a:rPr lang="en-US" dirty="0" err="1" smtClean="0"/>
              <a:t>comco</a:t>
            </a:r>
            <a:r>
              <a:rPr lang="ar-SA" dirty="0" err="1" smtClean="0"/>
              <a:t>)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توسيع العناصر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عناصر خانة </a:t>
            </a:r>
            <a:r>
              <a:rPr lang="ar-SA" dirty="0" err="1" smtClean="0"/>
              <a:t>الإختيار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609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إغلاق برنامج </a:t>
            </a:r>
            <a:r>
              <a:rPr lang="ar-SA" sz="2800" dirty="0" err="1" smtClean="0"/>
              <a:t>باوربوينت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14400"/>
            <a:ext cx="43434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ar-SA" dirty="0" smtClean="0"/>
              <a:t>يمكنك النقر على زر إغلاق في </a:t>
            </a:r>
            <a:endParaRPr lang="ar-JO" dirty="0" smtClean="0"/>
          </a:p>
          <a:p>
            <a:pPr>
              <a:lnSpc>
                <a:spcPct val="110000"/>
              </a:lnSpc>
            </a:pPr>
            <a:r>
              <a:rPr lang="ar-JO" dirty="0" smtClean="0"/>
              <a:t>  </a:t>
            </a:r>
            <a:r>
              <a:rPr lang="ar-SA" dirty="0" smtClean="0"/>
              <a:t>الزاوية اليسرى العليا من الإطار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endParaRPr lang="ar-JO" dirty="0" smtClean="0"/>
          </a:p>
          <a:p>
            <a:pPr>
              <a:buFont typeface="Wingdings" pitchFamily="2" charset="2"/>
              <a:buChar char="v"/>
            </a:pP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يمكنك أيضاً إغلاق برنامج </a:t>
            </a:r>
            <a:endParaRPr lang="ar-JO" dirty="0" smtClean="0"/>
          </a:p>
          <a:p>
            <a:r>
              <a:rPr lang="ar-JO" dirty="0" smtClean="0"/>
              <a:t>  </a:t>
            </a:r>
            <a:r>
              <a:rPr lang="ar-SA" dirty="0" err="1" smtClean="0"/>
              <a:t>باوربوينت</a:t>
            </a:r>
            <a:r>
              <a:rPr lang="ar-SA" dirty="0" smtClean="0"/>
              <a:t> عن طريق النقر على </a:t>
            </a:r>
            <a:endParaRPr lang="ar-JO" dirty="0" smtClean="0"/>
          </a:p>
          <a:p>
            <a:r>
              <a:rPr lang="ar-JO" dirty="0" smtClean="0"/>
              <a:t>  </a:t>
            </a:r>
            <a:r>
              <a:rPr lang="ar-SA" dirty="0" err="1" smtClean="0"/>
              <a:t>ملف </a:t>
            </a:r>
            <a:r>
              <a:rPr lang="ar-SA" dirty="0" smtClean="0"/>
              <a:t>← إنهاء أو عن طريق الضغط </a:t>
            </a:r>
            <a:r>
              <a:rPr lang="ar-JO" dirty="0" smtClean="0"/>
              <a:t> </a:t>
            </a:r>
          </a:p>
          <a:p>
            <a:r>
              <a:rPr lang="ar-JO" dirty="0" smtClean="0"/>
              <a:t> </a:t>
            </a:r>
            <a:r>
              <a:rPr lang="ar-SA" dirty="0" smtClean="0"/>
              <a:t>على </a:t>
            </a:r>
            <a:r>
              <a:rPr lang="en-US" dirty="0" smtClean="0"/>
              <a:t>Alt + F4</a:t>
            </a:r>
            <a:r>
              <a:rPr lang="ar-SA" dirty="0" smtClean="0"/>
              <a:t> على لوحة المفاتيح 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ar-SA" dirty="0" smtClean="0"/>
              <a:t>الخاصة </a:t>
            </a:r>
            <a:r>
              <a:rPr lang="ar-SA" dirty="0" err="1" smtClean="0"/>
              <a:t>بك </a:t>
            </a:r>
            <a:r>
              <a:rPr lang="ar-SA" dirty="0" smtClean="0"/>
              <a:t>(ما يعني الضغط على </a:t>
            </a:r>
            <a:endParaRPr lang="ar-JO" dirty="0" smtClean="0"/>
          </a:p>
          <a:p>
            <a:r>
              <a:rPr lang="ar-JO" dirty="0" smtClean="0"/>
              <a:t> </a:t>
            </a:r>
            <a:r>
              <a:rPr lang="en-US" dirty="0" smtClean="0"/>
              <a:t>Alt</a:t>
            </a:r>
            <a:r>
              <a:rPr lang="ar-SA" dirty="0" smtClean="0"/>
              <a:t> والاستمرار في الضغط عليه، ثم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ar-SA" dirty="0" smtClean="0"/>
              <a:t>الضغط على </a:t>
            </a:r>
            <a:r>
              <a:rPr lang="en-US" dirty="0" smtClean="0"/>
              <a:t>F4</a:t>
            </a:r>
            <a:r>
              <a:rPr lang="ar-SA" dirty="0" err="1" smtClean="0"/>
              <a:t>)</a:t>
            </a:r>
            <a:endParaRPr lang="ar-SA" dirty="0"/>
          </a:p>
        </p:txBody>
      </p:sp>
      <p:pic>
        <p:nvPicPr>
          <p:cNvPr id="4" name="صورة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1473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صورة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3962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31825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1-2: إنشاء عرض تقديمي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543800" cy="5257800"/>
          </a:xfrm>
        </p:spPr>
        <p:txBody>
          <a:bodyPr>
            <a:normAutofit/>
          </a:bodyPr>
          <a:lstStyle/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فهم العروض </a:t>
            </a:r>
            <a:r>
              <a:rPr lang="ar-SA" sz="2800" b="1" u="sng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التقديمية</a:t>
            </a:r>
            <a:endParaRPr lang="en-US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يوجد جانبان مختلفان في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</a:t>
            </a:r>
            <a:r>
              <a:rPr lang="ar-SA" dirty="0" err="1" smtClean="0"/>
              <a:t>2010.</a:t>
            </a:r>
            <a:r>
              <a:rPr lang="ar-SA" dirty="0" smtClean="0"/>
              <a:t> ومن أجل البدء، ستقوم بإنشاء عرض تقديمي مكوّن من شرائح </a:t>
            </a:r>
            <a:r>
              <a:rPr lang="ar-SA" dirty="0" err="1" smtClean="0"/>
              <a:t>مختلفة: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 </a:t>
            </a:r>
            <a:endParaRPr lang="en-US" dirty="0" smtClean="0"/>
          </a:p>
          <a:p>
            <a:r>
              <a:rPr lang="ar-SA" dirty="0" smtClean="0"/>
              <a:t>بعد ذلك، عندما تكون مستعدا لتقديم العرض التقديمي الخاص بك، يمكنك التحول إلى وضع عرض الشرائح وإظهار العرض التقديمي الخاص بك على كامل الشاشة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3430</TotalTime>
  <Words>1670</Words>
  <Application>Microsoft Office PowerPoint</Application>
  <PresentationFormat>عرض على الشاشة (3:4)‏</PresentationFormat>
  <Paragraphs>198</Paragraphs>
  <Slides>28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Concourse</vt:lpstr>
      <vt:lpstr>عرض تقديمي في PowerPoint</vt:lpstr>
      <vt:lpstr>القسم 1: البدء</vt:lpstr>
      <vt:lpstr>الدرس 1-1: التعرف على مايكروسوفت أوفيس باوربوينت PowerPoint 2010 </vt:lpstr>
      <vt:lpstr>ما هو الجديد في مايكروسوفت أوفيس باوربوينت PowerPoint 2010؟</vt:lpstr>
      <vt:lpstr>فتح برنامج باوربوينت</vt:lpstr>
      <vt:lpstr>نظرة عامة على الواجهة</vt:lpstr>
      <vt:lpstr>التفاعل مع برنامج باوربوينت</vt:lpstr>
      <vt:lpstr>إغلاق برنامج باوربوينت</vt:lpstr>
      <vt:lpstr>الدرس 1-2: إنشاء عرض تقديمي</vt:lpstr>
      <vt:lpstr>إنشاء عرض تقديمي جديد</vt:lpstr>
      <vt:lpstr>إضافة شرائح جديدة</vt:lpstr>
      <vt:lpstr>إضافة محتوى إلى الشرائح</vt:lpstr>
      <vt:lpstr>حذف الشرائح</vt:lpstr>
      <vt:lpstr>الدرس 1-3: العمل على العرض التقديمي الخاص بك</vt:lpstr>
      <vt:lpstr>استخدام قائمة أخير</vt:lpstr>
      <vt:lpstr>إغلاق الملفات </vt:lpstr>
      <vt:lpstr>الدرس 1-4: تحرير العرض التقديمي الخاص بك</vt:lpstr>
      <vt:lpstr>تحرير الشرائح</vt:lpstr>
      <vt:lpstr>الدرس 1-5: ترتيب الشرائح</vt:lpstr>
      <vt:lpstr>إنشاء الأقسام</vt:lpstr>
      <vt:lpstr>نقل الشرائح والأقسام</vt:lpstr>
      <vt:lpstr>عرض تقديمي في PowerPoint</vt:lpstr>
      <vt:lpstr>تحرير بيانات المخطط</vt:lpstr>
      <vt:lpstr> الدرس 8-7: إدراج SmartArt</vt:lpstr>
      <vt:lpstr>عرض تقديمي في PowerPoint</vt:lpstr>
      <vt:lpstr>نقل SmartArt وإعادة التحكم بحجمه وحذفه</vt:lpstr>
      <vt:lpstr>الدرس 8-8: تنسيق SmartArt</vt:lpstr>
      <vt:lpstr>تغيير نمط التأثيرات</vt:lpstr>
    </vt:vector>
  </TitlesOfParts>
  <Company>tago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القسم 1: البداية</dc:title>
  <dc:creator>Oday Al-Qasem</dc:creator>
  <cp:lastModifiedBy>al marsa center</cp:lastModifiedBy>
  <cp:revision>294</cp:revision>
  <dcterms:created xsi:type="dcterms:W3CDTF">2011-12-11T15:08:42Z</dcterms:created>
  <dcterms:modified xsi:type="dcterms:W3CDTF">2019-12-18T19:34:19Z</dcterms:modified>
</cp:coreProperties>
</file>